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85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Journée Data Team PCR/Redesign DRGH Orange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Récapitulatif &amp; Perspectives - Octobre 2025</a:t>
            </a:r>
            <a:endParaRPr lang="en-US" sz="175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637B899-F16C-653B-9168-B3A4B52C25DB}"/>
              </a:ext>
            </a:extLst>
          </p:cNvPr>
          <p:cNvSpPr/>
          <p:nvPr/>
        </p:nvSpPr>
        <p:spPr>
          <a:xfrm>
            <a:off x="12790449" y="7727795"/>
            <a:ext cx="1761892" cy="3629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002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399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Merci !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322183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Merci à tous pour cette journée enrichissante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6959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Votre engagement, votre enthousiasme et votre contribution font la force de notre équipe Data. Ensemble, nous allons atteindre nos objectifs 2026 et construire un collectif encore plus performant et solidaire.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027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À très bientôt pour de nouvelles aventures !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929" y="453985"/>
            <a:ext cx="9616202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Qui sommes-nous ? Au-delà du professionnel...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9" y="1300043"/>
            <a:ext cx="1863923" cy="18639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7929" y="3370302"/>
            <a:ext cx="20640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Florence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7929" y="3727371"/>
            <a:ext cx="3213854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Directrice avec un talent reconnu pour le management et la motivation d'équipe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19" y="1300043"/>
            <a:ext cx="1863923" cy="18639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98119" y="3370302"/>
            <a:ext cx="20640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Andry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3998119" y="3727371"/>
            <a:ext cx="3213854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Randonneur passionné et restaurateur minutieux de voitures anciennes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308" y="1300043"/>
            <a:ext cx="1863923" cy="18639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8308" y="3370302"/>
            <a:ext cx="20640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Anne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418308" y="3727371"/>
            <a:ext cx="3213854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Bricoleuse créative avec un talent pour le tricot et la réparation d'écrans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8498" y="1300043"/>
            <a:ext cx="1864043" cy="18640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8498" y="3370421"/>
            <a:ext cx="20640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Eric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0838498" y="3727490"/>
            <a:ext cx="3213973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Amateur de mécanique avec une expertise technique précieuse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29" y="4441627"/>
            <a:ext cx="1863923" cy="186392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77929" y="6511885"/>
            <a:ext cx="20640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Nadjat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577929" y="6868954"/>
            <a:ext cx="3213854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Passionnée d'Égypte ancienne et de son patrimoine historique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8119" y="4441627"/>
            <a:ext cx="1863923" cy="186392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998119" y="6511885"/>
            <a:ext cx="20640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Gilan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3998119" y="6868954"/>
            <a:ext cx="3213854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Alternante au talent culinaire remarquable</a:t>
            </a:r>
            <a:endParaRPr lang="en-US" sz="13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308" y="4441627"/>
            <a:ext cx="1863923" cy="1863923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18308" y="6511885"/>
            <a:ext cx="20640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Elie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7418308" y="6868954"/>
            <a:ext cx="3213854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Alternant, joueur de billard et fervent supporter du FC Barcelone</a:t>
            </a:r>
            <a:endParaRPr lang="en-US" sz="130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8498" y="4441627"/>
            <a:ext cx="1864043" cy="1864042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838498" y="6512004"/>
            <a:ext cx="20640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Stéphane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10838498" y="6869073"/>
            <a:ext cx="3213973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Footballeur amateur passionné par le sport d'équipe</a:t>
            </a:r>
            <a:endParaRPr lang="en-US" sz="1300" dirty="0"/>
          </a:p>
        </p:txBody>
      </p:sp>
      <p:sp>
        <p:nvSpPr>
          <p:cNvPr id="27" name="Text 17"/>
          <p:cNvSpPr/>
          <p:nvPr/>
        </p:nvSpPr>
        <p:spPr>
          <a:xfrm>
            <a:off x="577929" y="7583210"/>
            <a:ext cx="13474541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 équipe aux talents complémentaires : créativité, expertise technique, leadership et un mix enrichissant d'expérience et de fraîcheur.</a:t>
            </a:r>
            <a:endParaRPr lang="en-US" sz="1300" dirty="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8641A13-A7FC-8BC2-3F0D-BFAC46824C4D}"/>
              </a:ext>
            </a:extLst>
          </p:cNvPr>
          <p:cNvSpPr/>
          <p:nvPr/>
        </p:nvSpPr>
        <p:spPr>
          <a:xfrm>
            <a:off x="12790449" y="7738946"/>
            <a:ext cx="1761892" cy="4280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002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873" y="895588"/>
            <a:ext cx="688752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Nos Règles de Collaboration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1873" y="1822966"/>
            <a:ext cx="7740253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principes fondamentaux qui nous unissent au quotidien et renforcent notre cohésion d'équipe.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1873" y="2891076"/>
            <a:ext cx="2226350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Fondamentaux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01873" y="3467576"/>
            <a:ext cx="222635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Solidarité et soutien mutuel constant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1873" y="4179689"/>
            <a:ext cx="2226350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parler au minimum 1 fois par semaine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1873" y="5212794"/>
            <a:ext cx="222635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Célébrer ensemble les anniversaires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1873" y="5924907"/>
            <a:ext cx="222635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Cultiver confiance et bienveillance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3425190" y="2891076"/>
            <a:ext cx="2226350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Communication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3425190" y="3843576"/>
            <a:ext cx="222635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dire les choses avec transparence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3425190" y="4555688"/>
            <a:ext cx="222635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Faire appel à son réseau activement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3425190" y="5267801"/>
            <a:ext cx="2226350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Respecter ponctualité et anticipation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3425190" y="6300907"/>
            <a:ext cx="2226350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Partager informations et connaissances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148507" y="2891076"/>
            <a:ext cx="2308622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Principes Essentiels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6148507" y="3843576"/>
            <a:ext cx="2308622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Entraide quotidienne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148507" y="4234696"/>
            <a:ext cx="2308622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Respect mutuel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148507" y="4625816"/>
            <a:ext cx="2308622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Confiance partagée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148507" y="5016937"/>
            <a:ext cx="2308622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Transparence totale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148507" y="5408057"/>
            <a:ext cx="2308622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Équité, égalité, justice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148507" y="6120170"/>
            <a:ext cx="2308622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Responsabilité de nos missions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510" y="364212"/>
            <a:ext cx="3311485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Points de Vigilance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3510" y="831056"/>
            <a:ext cx="577953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 qui gêne le collectif - À éviter absolument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448270" y="1476910"/>
            <a:ext cx="6542485" cy="4857634"/>
          </a:xfrm>
          <a:prstGeom prst="roundRect">
            <a:avLst>
              <a:gd name="adj" fmla="val 3053"/>
            </a:avLst>
          </a:prstGeom>
          <a:solidFill>
            <a:srgbClr val="272525"/>
          </a:solidFill>
          <a:ln w="15240">
            <a:solidFill>
              <a:srgbClr val="FF000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48270" y="1509713"/>
            <a:ext cx="60960" cy="2396014"/>
          </a:xfrm>
          <a:prstGeom prst="roundRect">
            <a:avLst>
              <a:gd name="adj" fmla="val 91262"/>
            </a:avLst>
          </a:prstGeom>
          <a:solidFill>
            <a:srgbClr val="FF0000"/>
          </a:solidFill>
          <a:ln/>
        </p:spPr>
      </p:sp>
      <p:sp>
        <p:nvSpPr>
          <p:cNvPr id="6" name="Text 4"/>
          <p:cNvSpPr/>
          <p:nvPr/>
        </p:nvSpPr>
        <p:spPr>
          <a:xfrm>
            <a:off x="656868" y="1657350"/>
            <a:ext cx="20772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Comportements proscrits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656868" y="2397982"/>
            <a:ext cx="6349127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Égoïsme et individualisme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56868" y="2896831"/>
            <a:ext cx="6349127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Manque de solidarité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656868" y="3413324"/>
            <a:ext cx="6349127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Critiques</a:t>
            </a:r>
            <a:r>
              <a:rPr lang="en-US" sz="1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destructives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656868" y="3974674"/>
            <a:ext cx="6349127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Conflits négatifs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56868" y="4491167"/>
            <a:ext cx="6349127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Inégalité de traitement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656868" y="4933499"/>
            <a:ext cx="6349127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Non-dits toxiques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656868" y="5319202"/>
            <a:ext cx="6349127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Malhonnêteté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7476768" y="703115"/>
            <a:ext cx="6712982" cy="1337557"/>
          </a:xfrm>
          <a:prstGeom prst="roundRect">
            <a:avLst>
              <a:gd name="adj" fmla="val 5333"/>
            </a:avLst>
          </a:prstGeom>
          <a:solidFill>
            <a:srgbClr val="2B0AFF"/>
          </a:solidFill>
          <a:ln w="7620">
            <a:solidFill>
              <a:srgbClr val="4423FF"/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15" name="Text 13"/>
          <p:cNvSpPr/>
          <p:nvPr/>
        </p:nvSpPr>
        <p:spPr>
          <a:xfrm>
            <a:off x="7624405" y="831056"/>
            <a:ext cx="1655683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Notre Engagement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639645" y="1180233"/>
            <a:ext cx="6410087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Créer et maintenir un environnement de travail positif, transparent et bienveillant où chacun peut s'épanouir et contribuer pleinement au succès collectif.</a:t>
            </a:r>
            <a:endParaRPr lang="en-US" sz="20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604" y="2081214"/>
            <a:ext cx="6349127" cy="5739666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F65B20B-0D54-21FE-8C20-5816E09F36B3}"/>
              </a:ext>
            </a:extLst>
          </p:cNvPr>
          <p:cNvSpPr/>
          <p:nvPr/>
        </p:nvSpPr>
        <p:spPr>
          <a:xfrm>
            <a:off x="12790449" y="7820880"/>
            <a:ext cx="1761892" cy="2972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002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78607117-0A56-7C85-7A93-54EAAEC025B3}"/>
              </a:ext>
            </a:extLst>
          </p:cNvPr>
          <p:cNvSpPr/>
          <p:nvPr/>
        </p:nvSpPr>
        <p:spPr>
          <a:xfrm>
            <a:off x="478750" y="842917"/>
            <a:ext cx="577953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 qui gêne le collectif - À éviter absolument</a:t>
            </a:r>
            <a:endParaRPr lang="en-US" sz="2050" dirty="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734" y="421719"/>
            <a:ext cx="4985623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Nos Missions au Quotidien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6734" y="1207651"/>
            <a:ext cx="13556933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éventail diversifié d'activités pour accompagner, analyser et optimiser la performance RH.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36734" y="1625441"/>
            <a:ext cx="6701790" cy="2707481"/>
          </a:xfrm>
          <a:prstGeom prst="roundRect">
            <a:avLst>
              <a:gd name="adj" fmla="val 2379"/>
            </a:avLst>
          </a:prstGeom>
          <a:solidFill>
            <a:srgbClr val="110080"/>
          </a:solidFill>
          <a:ln w="7620">
            <a:solidFill>
              <a:srgbClr val="2B0AF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7706" y="1786414"/>
            <a:ext cx="460058" cy="460057"/>
          </a:xfrm>
          <a:prstGeom prst="roundRect">
            <a:avLst>
              <a:gd name="adj" fmla="val 19873810"/>
            </a:avLst>
          </a:prstGeom>
          <a:solidFill>
            <a:srgbClr val="2B0A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270" y="1912858"/>
            <a:ext cx="206931" cy="2069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97706" y="2399824"/>
            <a:ext cx="1917025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Reporting &amp; Suivi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97706" y="2731294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Reporting et Data Service Now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97706" y="3030141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Missions Comité de Pilotage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97706" y="3328987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Revue de performance régulière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97706" y="3627834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Indicateurs de performance clés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97706" y="3926681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TBT chiffres clés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7391876" y="1625441"/>
            <a:ext cx="6701790" cy="2707481"/>
          </a:xfrm>
          <a:prstGeom prst="roundRect">
            <a:avLst>
              <a:gd name="adj" fmla="val 2379"/>
            </a:avLst>
          </a:prstGeom>
          <a:solidFill>
            <a:srgbClr val="110080"/>
          </a:solidFill>
          <a:ln w="7620">
            <a:solidFill>
              <a:srgbClr val="2B0AFF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52849" y="1786414"/>
            <a:ext cx="460058" cy="460057"/>
          </a:xfrm>
          <a:prstGeom prst="roundRect">
            <a:avLst>
              <a:gd name="adj" fmla="val 19873810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fr-FR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9412" y="1912858"/>
            <a:ext cx="206931" cy="20693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552849" y="2399824"/>
            <a:ext cx="1917025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Accompagnement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7552849" y="2731294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Accompagnement individuel personnalisé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552849" y="3030141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Soutien aux salariés</a:t>
            </a: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7552849" y="3328987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Accompagnement des managers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7552849" y="3627834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Tutorat des alternants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7552849" y="3926681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Favoriser l'entraide</a:t>
            </a:r>
            <a:endParaRPr lang="en-US" sz="1200" dirty="0"/>
          </a:p>
        </p:txBody>
      </p:sp>
      <p:sp>
        <p:nvSpPr>
          <p:cNvPr id="22" name="Shape 18"/>
          <p:cNvSpPr/>
          <p:nvPr/>
        </p:nvSpPr>
        <p:spPr>
          <a:xfrm>
            <a:off x="563522" y="4561551"/>
            <a:ext cx="6701790" cy="3305175"/>
          </a:xfrm>
          <a:prstGeom prst="roundRect">
            <a:avLst>
              <a:gd name="adj" fmla="val 1949"/>
            </a:avLst>
          </a:prstGeom>
          <a:solidFill>
            <a:srgbClr val="110080"/>
          </a:solidFill>
          <a:ln w="7620">
            <a:solidFill>
              <a:srgbClr val="2B0AFF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697706" y="4666417"/>
            <a:ext cx="460058" cy="460057"/>
          </a:xfrm>
          <a:prstGeom prst="roundRect">
            <a:avLst>
              <a:gd name="adj" fmla="val 19873810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fr-FR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4270" y="4792861"/>
            <a:ext cx="206931" cy="206931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697706" y="5279827"/>
            <a:ext cx="1917025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Analyse &amp; Solutions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697706" y="5611297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 les barrières organisationnelles</a:t>
            </a:r>
            <a:endParaRPr lang="en-US" sz="1200" dirty="0"/>
          </a:p>
        </p:txBody>
      </p:sp>
      <p:sp>
        <p:nvSpPr>
          <p:cNvPr id="27" name="Text 22"/>
          <p:cNvSpPr/>
          <p:nvPr/>
        </p:nvSpPr>
        <p:spPr>
          <a:xfrm>
            <a:off x="697706" y="5910143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Mission Yoorz</a:t>
            </a:r>
            <a:endParaRPr lang="en-US" sz="1200" dirty="0"/>
          </a:p>
        </p:txBody>
      </p:sp>
      <p:sp>
        <p:nvSpPr>
          <p:cNvPr id="28" name="Text 23"/>
          <p:cNvSpPr/>
          <p:nvPr/>
        </p:nvSpPr>
        <p:spPr>
          <a:xfrm>
            <a:off x="697706" y="6208990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Trouver des solutions pour mieux faire</a:t>
            </a:r>
            <a:endParaRPr lang="en-US" sz="1200" dirty="0"/>
          </a:p>
        </p:txBody>
      </p:sp>
      <p:sp>
        <p:nvSpPr>
          <p:cNvPr id="29" name="Text 24"/>
          <p:cNvSpPr/>
          <p:nvPr/>
        </p:nvSpPr>
        <p:spPr>
          <a:xfrm>
            <a:off x="697706" y="6507837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Fournir de la donnée pertinente</a:t>
            </a:r>
            <a:endParaRPr lang="en-US" sz="1200" dirty="0"/>
          </a:p>
        </p:txBody>
      </p:sp>
      <p:sp>
        <p:nvSpPr>
          <p:cNvPr id="30" name="Text 25"/>
          <p:cNvSpPr/>
          <p:nvPr/>
        </p:nvSpPr>
        <p:spPr>
          <a:xfrm>
            <a:off x="697706" y="6806684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Détecter les opportunités</a:t>
            </a:r>
            <a:endParaRPr lang="en-US" sz="1200" dirty="0"/>
          </a:p>
        </p:txBody>
      </p:sp>
      <p:sp>
        <p:nvSpPr>
          <p:cNvPr id="31" name="Text 26"/>
          <p:cNvSpPr/>
          <p:nvPr/>
        </p:nvSpPr>
        <p:spPr>
          <a:xfrm>
            <a:off x="697706" y="7105531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Faire émerger les idées innovantes</a:t>
            </a:r>
            <a:endParaRPr lang="en-US" sz="1200" dirty="0"/>
          </a:p>
        </p:txBody>
      </p:sp>
      <p:sp>
        <p:nvSpPr>
          <p:cNvPr id="32" name="Text 27"/>
          <p:cNvSpPr/>
          <p:nvPr/>
        </p:nvSpPr>
        <p:spPr>
          <a:xfrm>
            <a:off x="697706" y="7404378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Requêtes à la demande</a:t>
            </a:r>
            <a:endParaRPr lang="en-US" sz="1200" dirty="0"/>
          </a:p>
        </p:txBody>
      </p:sp>
      <p:sp>
        <p:nvSpPr>
          <p:cNvPr id="33" name="Shape 28"/>
          <p:cNvSpPr/>
          <p:nvPr/>
        </p:nvSpPr>
        <p:spPr>
          <a:xfrm>
            <a:off x="7391876" y="4505444"/>
            <a:ext cx="6701790" cy="3305175"/>
          </a:xfrm>
          <a:prstGeom prst="roundRect">
            <a:avLst>
              <a:gd name="adj" fmla="val 1949"/>
            </a:avLst>
          </a:prstGeom>
          <a:solidFill>
            <a:srgbClr val="110080"/>
          </a:solidFill>
          <a:ln w="7620">
            <a:solidFill>
              <a:srgbClr val="2B0AFF"/>
            </a:solidFill>
            <a:prstDash val="solid"/>
          </a:ln>
        </p:spPr>
      </p:sp>
      <p:sp>
        <p:nvSpPr>
          <p:cNvPr id="34" name="Shape 29"/>
          <p:cNvSpPr/>
          <p:nvPr/>
        </p:nvSpPr>
        <p:spPr>
          <a:xfrm>
            <a:off x="7552849" y="4666417"/>
            <a:ext cx="460058" cy="460057"/>
          </a:xfrm>
          <a:prstGeom prst="roundRect">
            <a:avLst>
              <a:gd name="adj" fmla="val 19873810"/>
            </a:avLst>
          </a:prstGeom>
          <a:solidFill>
            <a:srgbClr val="2B0AFF"/>
          </a:solidFill>
          <a:ln/>
        </p:spPr>
      </p:sp>
      <p:pic>
        <p:nvPicPr>
          <p:cNvPr id="3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9412" y="4792861"/>
            <a:ext cx="206931" cy="206931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7552849" y="5279827"/>
            <a:ext cx="1917025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Outils &amp; Simplicité</a:t>
            </a:r>
            <a:endParaRPr lang="en-US" sz="1500" dirty="0"/>
          </a:p>
        </p:txBody>
      </p:sp>
      <p:sp>
        <p:nvSpPr>
          <p:cNvPr id="37" name="Text 31"/>
          <p:cNvSpPr/>
          <p:nvPr/>
        </p:nvSpPr>
        <p:spPr>
          <a:xfrm>
            <a:off x="7552849" y="5611297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Simplifier le quotidien RH</a:t>
            </a:r>
            <a:endParaRPr lang="en-US" sz="1200" dirty="0"/>
          </a:p>
        </p:txBody>
      </p:sp>
      <p:sp>
        <p:nvSpPr>
          <p:cNvPr id="38" name="Text 32"/>
          <p:cNvSpPr/>
          <p:nvPr/>
        </p:nvSpPr>
        <p:spPr>
          <a:xfrm>
            <a:off x="7552849" y="5910143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 FDG</a:t>
            </a:r>
            <a:endParaRPr lang="en-US" sz="1200" dirty="0"/>
          </a:p>
        </p:txBody>
      </p:sp>
      <p:sp>
        <p:nvSpPr>
          <p:cNvPr id="39" name="Text 33"/>
          <p:cNvSpPr/>
          <p:nvPr/>
        </p:nvSpPr>
        <p:spPr>
          <a:xfrm>
            <a:off x="7552849" y="6208990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Suivi GEPP</a:t>
            </a:r>
            <a:endParaRPr lang="en-US" sz="1200" dirty="0"/>
          </a:p>
        </p:txBody>
      </p:sp>
      <p:sp>
        <p:nvSpPr>
          <p:cNvPr id="40" name="Text 34"/>
          <p:cNvSpPr/>
          <p:nvPr/>
        </p:nvSpPr>
        <p:spPr>
          <a:xfrm>
            <a:off x="7552849" y="6507837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Mesure de satisfaction</a:t>
            </a:r>
            <a:endParaRPr lang="en-US" sz="1200" dirty="0"/>
          </a:p>
        </p:txBody>
      </p:sp>
      <p:sp>
        <p:nvSpPr>
          <p:cNvPr id="41" name="Text 35"/>
          <p:cNvSpPr/>
          <p:nvPr/>
        </p:nvSpPr>
        <p:spPr>
          <a:xfrm>
            <a:off x="7552849" y="6806684"/>
            <a:ext cx="637984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Optimisation des processus</a:t>
            </a:r>
            <a:endParaRPr lang="en-US" sz="1200" dirty="0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29E3630E-A34B-FC1F-32DF-BB8237705CA4}"/>
              </a:ext>
            </a:extLst>
          </p:cNvPr>
          <p:cNvSpPr/>
          <p:nvPr/>
        </p:nvSpPr>
        <p:spPr>
          <a:xfrm>
            <a:off x="12790449" y="7810619"/>
            <a:ext cx="1761892" cy="41921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002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032" y="499705"/>
            <a:ext cx="5230058" cy="567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Nos Projets &amp; Initiatives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6032" y="1431012"/>
            <a:ext cx="1335833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Plus de 40 projets en cours pour transformer et optimiser la Direction DRGH.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6032" y="1926074"/>
            <a:ext cx="13358336" cy="1092637"/>
          </a:xfrm>
          <a:prstGeom prst="roundRect">
            <a:avLst>
              <a:gd name="adj" fmla="val 6986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8892" y="1948934"/>
            <a:ext cx="726877" cy="1046917"/>
          </a:xfrm>
          <a:prstGeom prst="roundRect">
            <a:avLst>
              <a:gd name="adj" fmla="val 6728"/>
            </a:avLst>
          </a:prstGeom>
          <a:solidFill>
            <a:srgbClr val="11008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253" y="2336006"/>
            <a:ext cx="272534" cy="27253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67458" y="2130623"/>
            <a:ext cx="227171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Projets Stratégiques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67458" y="2523530"/>
            <a:ext cx="1222236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Sondage • Chaîne de soutien • CPAM 92 • NME (Nouveau Monde de l'Entreprise) • Participation aux ateliers de conception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6032" y="3200400"/>
            <a:ext cx="13358336" cy="1383268"/>
          </a:xfrm>
          <a:prstGeom prst="roundRect">
            <a:avLst>
              <a:gd name="adj" fmla="val 551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58892" y="3223260"/>
            <a:ext cx="726877" cy="1337548"/>
          </a:xfrm>
          <a:prstGeom prst="roundRect">
            <a:avLst>
              <a:gd name="adj" fmla="val 6728"/>
            </a:avLst>
          </a:prstGeom>
          <a:solidFill>
            <a:srgbClr val="110080"/>
          </a:solidFill>
          <a:ln/>
        </p:spPr>
        <p:txBody>
          <a:bodyPr/>
          <a:lstStyle/>
          <a:p>
            <a:endParaRPr lang="fr-FR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253" y="3755708"/>
            <a:ext cx="272534" cy="27253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67458" y="3404949"/>
            <a:ext cx="227171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&amp; Performance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567458" y="3797856"/>
            <a:ext cx="12222361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Indicateurs de performance • Tableau de bord clair et explicite • Dashboarder • ACO : suivi/action • Automatisation avancée • Prévisions intelligentes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636032" y="4788098"/>
            <a:ext cx="13358336" cy="1383268"/>
          </a:xfrm>
          <a:prstGeom prst="roundRect">
            <a:avLst>
              <a:gd name="adj" fmla="val 551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58892" y="4810958"/>
            <a:ext cx="726877" cy="1337548"/>
          </a:xfrm>
          <a:prstGeom prst="roundRect">
            <a:avLst>
              <a:gd name="adj" fmla="val 6728"/>
            </a:avLst>
          </a:prstGeom>
          <a:solidFill>
            <a:srgbClr val="110080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253" y="5343406"/>
            <a:ext cx="272534" cy="27253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67458" y="4992648"/>
            <a:ext cx="227171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Digital &amp; Innovation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567458" y="5385554"/>
            <a:ext cx="12222361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DMT COM • Accompagnement Data Driven • Point paie SharePoint • Croisement avec la data Contact RH • Point d'entrée Data SN pour le CSRH • My Data Vision accès à la base</a:t>
            </a:r>
            <a:endParaRPr lang="en-US" sz="1400" dirty="0"/>
          </a:p>
        </p:txBody>
      </p:sp>
      <p:sp>
        <p:nvSpPr>
          <p:cNvPr id="19" name="Shape 14"/>
          <p:cNvSpPr/>
          <p:nvPr/>
        </p:nvSpPr>
        <p:spPr>
          <a:xfrm>
            <a:off x="636032" y="6353056"/>
            <a:ext cx="13358336" cy="1383268"/>
          </a:xfrm>
          <a:prstGeom prst="roundRect">
            <a:avLst>
              <a:gd name="adj" fmla="val 551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658892" y="6375916"/>
            <a:ext cx="726877" cy="1337548"/>
          </a:xfrm>
          <a:prstGeom prst="roundRect">
            <a:avLst>
              <a:gd name="adj" fmla="val 6728"/>
            </a:avLst>
          </a:prstGeom>
          <a:solidFill>
            <a:srgbClr val="110080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2253" y="6908363"/>
            <a:ext cx="272534" cy="27253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567458" y="6557605"/>
            <a:ext cx="2325529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Optimisation &amp; Outils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1567458" y="6950512"/>
            <a:ext cx="12222361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 Access • COPERF • Projet MO • Plateforme intégrée • Lib EDG • Système intelligent de priorisation de tickets • Intégration de la prévision de la charge de travail • Analyse et communication Data Service Now</a:t>
            </a:r>
            <a:endParaRPr lang="en-US" sz="14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BBB3715-3AFC-CCD2-6675-C514248CF8CC}"/>
              </a:ext>
            </a:extLst>
          </p:cNvPr>
          <p:cNvSpPr/>
          <p:nvPr/>
        </p:nvSpPr>
        <p:spPr>
          <a:xfrm>
            <a:off x="12790449" y="7638585"/>
            <a:ext cx="1761892" cy="5912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002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0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732234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Perspectives 2026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8038" y="1458992"/>
            <a:ext cx="5401747" cy="515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Nos Objectifs Stratégiques</a:t>
            </a:r>
            <a:endParaRPr lang="en-US" sz="3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38" y="2283738"/>
            <a:ext cx="1030962" cy="18478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45097" y="2489835"/>
            <a:ext cx="325052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Consolidation du Collectif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445097" y="2935724"/>
            <a:ext cx="6463665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Construction d'un nouveau collectif fort et robuste, avec un partage authentique de nos réussites. Devenir l'équipe qui donne le CEP.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38" y="4131588"/>
            <a:ext cx="1030962" cy="18478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45097" y="4337685"/>
            <a:ext cx="308860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Évolution &amp; Organisation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45097" y="4783574"/>
            <a:ext cx="6463665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Mise en place d'un nouveau fonctionnement optimisé, amélioration significative du NPS et établissement d'une vision neutre et partagée.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038" y="5979438"/>
            <a:ext cx="1030962" cy="15179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5097" y="618553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445097" y="6631424"/>
            <a:ext cx="646366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Atteindre les objectifs ambitieux de la direction, allier performance économique et sociale, et devenir le tour de contrôle opérationnel.</a:t>
            </a:r>
            <a:endParaRPr lang="en-US" sz="1600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77A73BA-597E-F8E1-C773-2F7D9FDAA8E4}"/>
              </a:ext>
            </a:extLst>
          </p:cNvPr>
          <p:cNvSpPr/>
          <p:nvPr/>
        </p:nvSpPr>
        <p:spPr>
          <a:xfrm>
            <a:off x="12790449" y="7638585"/>
            <a:ext cx="1761892" cy="5912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002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9813" y="497681"/>
            <a:ext cx="4766429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Feuille de Route 2026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19813" y="1135618"/>
            <a:ext cx="3845123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Nos Priorités d'Action</a:t>
            </a:r>
            <a:endParaRPr lang="en-US" sz="2850" dirty="0"/>
          </a:p>
        </p:txBody>
      </p:sp>
      <p:sp>
        <p:nvSpPr>
          <p:cNvPr id="5" name="Shape 2"/>
          <p:cNvSpPr/>
          <p:nvPr/>
        </p:nvSpPr>
        <p:spPr>
          <a:xfrm>
            <a:off x="6300788" y="2130981"/>
            <a:ext cx="180975" cy="1060847"/>
          </a:xfrm>
          <a:prstGeom prst="roundRect">
            <a:avLst>
              <a:gd name="adj" fmla="val 42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19813" y="2012156"/>
            <a:ext cx="542925" cy="542925"/>
          </a:xfrm>
          <a:prstGeom prst="roundRect">
            <a:avLst>
              <a:gd name="adj" fmla="val 8421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5544" y="2147888"/>
            <a:ext cx="271463" cy="2714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43713" y="2040493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Anticipation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843713" y="2431852"/>
            <a:ext cx="7153275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Prévoir pour mieux agir et anticiper la charge de travail avec précision pour optimiser nos ressources.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572250" y="3644384"/>
            <a:ext cx="180975" cy="1060847"/>
          </a:xfrm>
          <a:prstGeom prst="roundRect">
            <a:avLst>
              <a:gd name="adj" fmla="val 42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391275" y="3525560"/>
            <a:ext cx="542925" cy="542925"/>
          </a:xfrm>
          <a:prstGeom prst="roundRect">
            <a:avLst>
              <a:gd name="adj" fmla="val 8421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7006" y="3661291"/>
            <a:ext cx="271463" cy="27146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15175" y="3553897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Innovation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115175" y="3945255"/>
            <a:ext cx="6881812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Développer une nouvelle application durable intégrant la prévision intelligente de la charge de travail.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843713" y="5157788"/>
            <a:ext cx="180975" cy="1060847"/>
          </a:xfrm>
          <a:prstGeom prst="roundRect">
            <a:avLst>
              <a:gd name="adj" fmla="val 42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662738" y="5038963"/>
            <a:ext cx="542925" cy="542925"/>
          </a:xfrm>
          <a:prstGeom prst="roundRect">
            <a:avLst>
              <a:gd name="adj" fmla="val 8421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8469" y="5174694"/>
            <a:ext cx="271463" cy="27146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86638" y="5067300"/>
            <a:ext cx="2878812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Excellence Opérationnelle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386638" y="5458658"/>
            <a:ext cx="661035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Assurer la victoire collective avec un tour de contrôle efficace et une plateforme totalement optimisée.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7115175" y="6671191"/>
            <a:ext cx="180975" cy="1060847"/>
          </a:xfrm>
          <a:prstGeom prst="roundRect">
            <a:avLst>
              <a:gd name="adj" fmla="val 4200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934200" y="6552367"/>
            <a:ext cx="542925" cy="542925"/>
          </a:xfrm>
          <a:prstGeom prst="roundRect">
            <a:avLst>
              <a:gd name="adj" fmla="val 8421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69931" y="6688098"/>
            <a:ext cx="271463" cy="27146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58100" y="6580703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Entraide au Cœur</a:t>
            </a:r>
            <a:endParaRPr lang="en-US" sz="1750" dirty="0"/>
          </a:p>
        </p:txBody>
      </p:sp>
      <p:sp>
        <p:nvSpPr>
          <p:cNvPr id="24" name="Text 17"/>
          <p:cNvSpPr/>
          <p:nvPr/>
        </p:nvSpPr>
        <p:spPr>
          <a:xfrm>
            <a:off x="7658100" y="6972062"/>
            <a:ext cx="6338887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Renforcer la collaboration et maintenir un soutien mutuel constant au sein de l'équipe.</a:t>
            </a:r>
            <a:endParaRPr lang="en-US" sz="1400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4A65344-22E1-3F76-0989-63B3FC4BCDBF}"/>
              </a:ext>
            </a:extLst>
          </p:cNvPr>
          <p:cNvSpPr/>
          <p:nvPr/>
        </p:nvSpPr>
        <p:spPr>
          <a:xfrm>
            <a:off x="12790449" y="7638585"/>
            <a:ext cx="1761892" cy="59125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002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9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789" y="468035"/>
            <a:ext cx="7952423" cy="1063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Ensemble, Construisons Notre Succès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595789" y="1599962"/>
            <a:ext cx="480572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 que nous retenons de cette journée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595789" y="2174438"/>
            <a:ext cx="383024" cy="383024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48953" y="2232898"/>
            <a:ext cx="560046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Une équipe diverse avec des talents complémentaires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148953" y="2600801"/>
            <a:ext cx="739925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Huit personnalités uniques qui forment un collectif soudé et performant.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95789" y="3213616"/>
            <a:ext cx="383024" cy="383024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8953" y="3272076"/>
            <a:ext cx="492728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 règles de collaboration claires et partagées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48953" y="3639979"/>
            <a:ext cx="739925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 principes fondamentaux qui guident nos interactions quotidiennes.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95789" y="4252793"/>
            <a:ext cx="383024" cy="383024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8953" y="4311253"/>
            <a:ext cx="582620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Plus de 40 projets et missions pour transformer la DRGH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148953" y="4679156"/>
            <a:ext cx="739925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portefeuille ambitieux d'initiatives stratégiques et opérationnelles.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95789" y="5291971"/>
            <a:ext cx="383024" cy="383024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48953" y="5350431"/>
            <a:ext cx="420433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Une vision 2026 ambitieuse et réalisable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148953" y="5718334"/>
            <a:ext cx="7399258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 objectifs clairs et une feuille de route concrète pour notre réussite collective.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851059" y="6373654"/>
            <a:ext cx="769715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"L'équipe qui donne le CEP"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851059" y="6837521"/>
            <a:ext cx="769715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"1 collectif fort et robuste"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851059" y="7301389"/>
            <a:ext cx="7697153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"Allier performance économique et sociale"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595789" y="6182201"/>
            <a:ext cx="22860" cy="1583055"/>
          </a:xfrm>
          <a:prstGeom prst="rect">
            <a:avLst/>
          </a:prstGeom>
          <a:solidFill>
            <a:srgbClr val="2B0AFF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835</Words>
  <Application>Microsoft Office PowerPoint</Application>
  <PresentationFormat>Personnalisé</PresentationFormat>
  <Paragraphs>135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samson kombiwo</dc:creator>
  <cp:lastModifiedBy>samson kombiwo</cp:lastModifiedBy>
  <cp:revision>2</cp:revision>
  <dcterms:created xsi:type="dcterms:W3CDTF">2025-10-29T23:38:16Z</dcterms:created>
  <dcterms:modified xsi:type="dcterms:W3CDTF">2025-10-30T00:03:40Z</dcterms:modified>
</cp:coreProperties>
</file>